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69" r:id="rId4"/>
    <p:sldId id="270" r:id="rId5"/>
    <p:sldId id="271" r:id="rId6"/>
    <p:sldId id="272" r:id="rId7"/>
    <p:sldId id="274" r:id="rId8"/>
    <p:sldId id="273" r:id="rId9"/>
    <p:sldId id="275" r:id="rId10"/>
    <p:sldId id="267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41" autoAdjust="0"/>
  </p:normalViewPr>
  <p:slideViewPr>
    <p:cSldViewPr snapToGrid="0" showGuides="1">
      <p:cViewPr varScale="1">
        <p:scale>
          <a:sx n="55" d="100"/>
          <a:sy n="55" d="100"/>
        </p:scale>
        <p:origin x="188" y="4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3A565-4B85-4505-8F50-30393022CA75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507CB-1556-44A1-B471-2EF833ADE1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65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若存在一個過程</a:t>
            </a:r>
            <a:r>
              <a:rPr lang="en-US" altLang="zh-TW"/>
              <a:t>theta(t) </a:t>
            </a:r>
            <a:r>
              <a:rPr lang="zh-TW" altLang="en-US"/>
              <a:t>像是</a:t>
            </a:r>
            <a:r>
              <a:rPr lang="en-US" altLang="zh-TW"/>
              <a:t>10.3.16</a:t>
            </a:r>
            <a:r>
              <a:rPr lang="zh-TW" altLang="en-US"/>
              <a:t>， 則 </a:t>
            </a:r>
            <a:r>
              <a:rPr lang="en-US" altLang="zh-TW"/>
              <a:t>(0, T bar] </a:t>
            </a:r>
            <a:r>
              <a:rPr lang="zh-TW" altLang="en-US"/>
              <a:t>中所有期限且由單個</a:t>
            </a:r>
            <a:r>
              <a:rPr lang="en-US" altLang="zh-TW"/>
              <a:t>Brownian motion</a:t>
            </a:r>
            <a:r>
              <a:rPr lang="zh-TW" altLang="en-US"/>
              <a:t>所驅動的零息債券期限結構模型是不會有套利產生的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236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1206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103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507CB-1556-44A1-B471-2EF833ADE11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498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E4643F-420D-4DD8-AAE6-F93A9B71C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BC4992-2A6A-4A9A-A6A7-D773BCD60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BA9411-49D9-47B1-ABD0-153C2CBF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451E99-7DBB-4859-9FEC-C0DF4CB8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C73505-05E6-4CB7-A8E6-FB05061DD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093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F2B29-5332-4227-8F28-8770E660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87D5AF-7166-4766-9893-CBC6EC713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05A820-C279-4D90-BAEB-3DB273C3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1C4DC8-8BB1-4E94-9ECE-991C5C81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636B28-4862-435E-AFDE-EE5293CE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31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170DF2-F44F-4245-A579-FA8853F13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C86AB58-9B17-45AD-A693-D7A9FE44B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8E8D61-7805-42CC-B73C-98144993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B3686A-6BD4-4C7F-8A3D-0967C3AE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01CA4A-D1C5-4EB8-8625-CF1671B4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81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6FA73A-0D2E-4948-BF46-FDB2A643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011639-F713-4B36-8366-910A83059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797801-F36D-4C21-9AC1-446C984E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0D1611-D001-4AE6-AA57-705B38581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4EF3D1-A196-43B8-933C-F409EF2E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70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17984A-A517-49E3-9124-BDCED76D4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62E29F-89D6-4169-8065-C4D667187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12FAB5-5F95-486C-9B96-F9F1C29B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9F4EE6-6B22-4276-ACEB-8B8EB34E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566EE8-F516-4D4A-A83A-CDA3285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73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FB4F9-1EF9-44BE-A1AC-91A6D32C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5C90F9-F359-4A88-92B2-DF3C7E994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43DB944-E0E1-4005-9BD8-FB13E58C0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0EFB35-8E77-4930-8A16-DB0EBCCED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2D3DCAB-EEF4-481E-A7F8-111E2D3D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15E25D1-5D66-42AA-9EFF-808CC251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8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064CBF-4111-48C5-8A04-861D8BBF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930CE8-B430-4F3A-88B9-6BBB7ABAB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52E670B-2E87-454C-933C-78A141E33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4AA0C0-2996-4774-A347-6219055C0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3B4E84B-2F89-446D-B968-F901188221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F64EF69-178E-46DA-A539-EA1A52BC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4342994-8C8A-4655-B6C0-47F0BC75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1CF1900-D1E4-4CD1-B785-D0CD865D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25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BC675B-8C6D-43C1-A8CD-7312878E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4D21F7E-50EC-47A2-ADFE-60873700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3B846A7-0CD0-4DC3-BCB5-45B3E11C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1DF3878-6272-4247-BEBA-19CC6AE6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996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5D5C88C-B259-4D4E-823A-5CBE63DA2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1DDD210-C6DF-4DC0-B67C-6BAC2859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5CBCE0-C08D-44EE-AD85-96E8013AE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83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D1700-BCB7-45E4-ACB0-FC74DBA0D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A11FFF-3733-4A14-94D4-90CB282E5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76E9E6C-BE04-4B11-9AC1-32CF57498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937A1D-12B3-4D5E-A54A-76E6BE39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B56D078-E7A8-4C07-B439-DBD17470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953271D-29A3-4898-A469-A0E1AFBD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5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C271D-7A93-4230-8714-35F6AD85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B40022-E5CC-4E7A-AE1E-D3C8F80BF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7927515-35AA-4D14-982E-202E8699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9BBFC5-796B-4B44-9D59-7F185B05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21687E-3B02-4C7C-924F-6368189B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5E3CDF-9430-40DB-9BD9-F10F3651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663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CB472E8-9A96-499C-B662-7054F4FD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38432F-0A6C-45E9-9F09-B9C83984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D8CC7F-C9CF-4479-86AC-8922914B0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E0468-ABBA-4484-9670-241841F5719E}" type="datetimeFigureOut">
              <a:rPr lang="zh-TW" altLang="en-US" smtClean="0"/>
              <a:t>2023/9/2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8EE72A-C31B-4916-880D-E7EBF7833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F76D2E-A56A-4F23-BED6-7ED61FA82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8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7A9303-0BE8-444D-A7FC-4611EB95C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563210"/>
            <a:ext cx="12191999" cy="17315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b="1"/>
              <a:t>Theorem 10.3.1 </a:t>
            </a:r>
            <a:r>
              <a:rPr lang="en-US" altLang="zh-TW" sz="3600"/>
              <a:t>Heath-Jarrow-Morton no-arbitrage condition</a:t>
            </a:r>
            <a:br>
              <a:rPr lang="en-US" altLang="zh-TW" sz="4000"/>
            </a:br>
            <a:r>
              <a:rPr lang="en-US" altLang="zh-TW" sz="3600" b="1"/>
              <a:t>10.3.4</a:t>
            </a:r>
            <a:r>
              <a:rPr lang="en-US" altLang="zh-TW" sz="3600"/>
              <a:t> HJM Under Risk-Neutral Measure</a:t>
            </a:r>
            <a:endParaRPr lang="zh-TW" altLang="en-US" sz="400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E226005-D140-4588-879D-A4E83EDB496C}"/>
              </a:ext>
            </a:extLst>
          </p:cNvPr>
          <p:cNvSpPr txBox="1">
            <a:spLocks/>
          </p:cNvSpPr>
          <p:nvPr/>
        </p:nvSpPr>
        <p:spPr>
          <a:xfrm>
            <a:off x="0" y="6275895"/>
            <a:ext cx="3613608" cy="5821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1600" b="1"/>
              <a:t>報告人</a:t>
            </a:r>
            <a:r>
              <a:rPr lang="en-US" altLang="zh-TW" sz="1600" b="1"/>
              <a:t>:</a:t>
            </a:r>
            <a:r>
              <a:rPr lang="zh-TW" altLang="en-US" sz="1600" b="1"/>
              <a:t> 汪文豪 </a:t>
            </a:r>
            <a:endParaRPr lang="en-US" altLang="zh-TW" sz="1600" b="1"/>
          </a:p>
          <a:p>
            <a:pPr algn="l"/>
            <a:r>
              <a:rPr lang="zh-TW" altLang="en-US" sz="1600" b="1"/>
              <a:t>報告日期</a:t>
            </a:r>
            <a:r>
              <a:rPr lang="en-US" altLang="zh-TW" sz="1600" b="1"/>
              <a:t>:</a:t>
            </a:r>
            <a:r>
              <a:rPr lang="zh-TW" altLang="en-US" sz="1600" b="1"/>
              <a:t> </a:t>
            </a:r>
            <a:r>
              <a:rPr lang="en-US" altLang="zh-TW" sz="1600" b="1"/>
              <a:t>2023.09.05</a:t>
            </a:r>
          </a:p>
        </p:txBody>
      </p:sp>
    </p:spTree>
    <p:extLst>
      <p:ext uri="{BB962C8B-B14F-4D97-AF65-F5344CB8AC3E}">
        <p14:creationId xmlns:p14="http://schemas.microsoft.com/office/powerpoint/2010/main" val="105018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7A9303-0BE8-444D-A7FC-4611EB95C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997185"/>
            <a:ext cx="12191999" cy="86362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TW" sz="5400"/>
              <a:t>Thanks for listening</a:t>
            </a:r>
            <a:endParaRPr lang="zh-TW" altLang="en-US" sz="5400"/>
          </a:p>
        </p:txBody>
      </p:sp>
    </p:spTree>
    <p:extLst>
      <p:ext uri="{BB962C8B-B14F-4D97-AF65-F5344CB8AC3E}">
        <p14:creationId xmlns:p14="http://schemas.microsoft.com/office/powerpoint/2010/main" val="338029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D49B0-9AD4-4220-AD2C-9604934EB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/>
              <a:t>Theorem 10.3.1 (HJM no-arbitrage condition)</a:t>
            </a:r>
            <a:endParaRPr lang="zh-TW" altLang="en-US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EA628E1-2B03-4188-B490-C04EE6E412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353801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400" i="1"/>
                  <a:t>A term-structure model for zero-coupon bond prices of all maturities in (0,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US" altLang="zh-TW" sz="2400" i="1"/>
                  <a:t>] and driven by a single Brownian motion does not admit arbitrage if there exists a process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i="1"/>
                  <a:t> </a:t>
                </a:r>
                <a:r>
                  <a:rPr lang="en-US" altLang="zh-TW" sz="2400" i="1"/>
                  <a:t>such that (10.3.16) holds for all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≤</m:t>
                    </m:r>
                    <m:acc>
                      <m:accPr>
                        <m:chr m:val="̅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zh-TW" altLang="en-US" sz="2400" i="1"/>
                  <a:t> </a:t>
                </a:r>
                <a:br>
                  <a:rPr lang="en-US" altLang="zh-TW" sz="2400" i="1"/>
                </a:br>
                <a:r>
                  <a:rPr lang="en-US" altLang="zh-TW" sz="2400" i="1"/>
                  <a:t>Here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i="1"/>
                  <a:t> </a:t>
                </a:r>
                <a:r>
                  <a:rPr lang="en-US" altLang="zh-TW" sz="2400" i="1"/>
                  <a:t>and 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 i="1"/>
                  <a:t> </a:t>
                </a:r>
                <a:r>
                  <a:rPr lang="en-US" altLang="zh-TW" sz="2400" i="1"/>
                  <a:t>are the drift and diffusion, respectively, of the forward rate (i.e., the processes satisfying (10.3.6)),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altLang="zh-TW" sz="2400" i="1"/>
                  <a:t>, and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i="1"/>
                  <a:t> is the market price of risk</a:t>
                </a:r>
                <a:r>
                  <a:rPr lang="zh-TW" altLang="en-US" sz="2400" i="1"/>
                  <a:t> 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EA628E1-2B03-4188-B490-C04EE6E412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353801" cy="4351338"/>
              </a:xfrm>
              <a:blipFill>
                <a:blip r:embed="rId3"/>
                <a:stretch>
                  <a:fillRect l="-805" r="-134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2153944D-6266-4515-BC98-EB02D590A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188" y="5414924"/>
            <a:ext cx="5315223" cy="4953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E2184CD-10FC-4D3D-A458-5D7DC9325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441" y="6045186"/>
            <a:ext cx="6216970" cy="5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971338-E1D3-4976-B201-4B54ABEE5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Proof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B2D4C6F-AF05-423D-8CE7-1A0BAC9E09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000"/>
                  <a:t>If </a:t>
                </a:r>
                <a14:m>
                  <m:oMath xmlns:m="http://schemas.openxmlformats.org/officeDocument/2006/math"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000"/>
                  <a:t> </a:t>
                </a:r>
                <a:r>
                  <a:rPr lang="en-US" altLang="zh-TW" sz="2000"/>
                  <a:t>solves (10.3.16) then it also satisfies (10.3.15)</a:t>
                </a:r>
              </a:p>
              <a:p>
                <a:r>
                  <a:rPr lang="en-US" altLang="zh-TW" sz="2000"/>
                  <a:t>Suppose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000"/>
                  <a:t> </a:t>
                </a:r>
                <a:r>
                  <a:rPr lang="en-US" altLang="zh-TW" sz="2000"/>
                  <a:t>solves (10.3.16)</a:t>
                </a:r>
              </a:p>
              <a:p>
                <a:r>
                  <a:rPr lang="en-US" altLang="zh-TW" sz="2000"/>
                  <a:t>Rewrite the equation 10.3.16, replacing T by v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1800" i="1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 altLang="zh-TW" sz="1800"/>
              </a:p>
              <a:p>
                <a:r>
                  <a:rPr lang="en-US" altLang="zh-TW" sz="2000"/>
                  <a:t>Integrating with respect to v from v = t to v = 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zh-TW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1800"/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ctrlPr>
                          <a:rPr lang="zh-TW" altLang="en-US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TW" sz="1800" i="1" smtClean="0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e>
                    </m:nary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zh-TW" altLang="en-US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e>
                    </m:nary>
                    <m:r>
                      <a:rPr lang="en-US" altLang="zh-TW" sz="1800" i="1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trlPr>
                          <a:rPr lang="zh-TW" altLang="en-US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nary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𝑑𝑣</m:t>
                    </m:r>
                  </m:oMath>
                </a14:m>
                <a:endParaRPr lang="en-US" altLang="zh-TW" sz="180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sSubSup>
                      <m:sSub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/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/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zh-TW" altLang="en-US" sz="180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sSubSup>
                      <m:sSub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/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endParaRPr lang="en-US" altLang="zh-TW" sz="180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400" b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4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altLang="zh-TW" sz="2400"/>
              </a:p>
              <a:p>
                <a:pPr marL="0" indent="0">
                  <a:buNone/>
                </a:pPr>
                <a:endParaRPr lang="en-US" altLang="zh-TW" sz="2200"/>
              </a:p>
              <a:p>
                <a:pPr lvl="1"/>
                <a:endParaRPr lang="en-US" altLang="zh-TW" sz="1800"/>
              </a:p>
              <a:p>
                <a:pPr lvl="1"/>
                <a:endParaRPr lang="en-US" altLang="zh-TW" sz="1800"/>
              </a:p>
              <a:p>
                <a:pPr lvl="1"/>
                <a:endParaRPr lang="en-US" altLang="zh-TW" sz="1800"/>
              </a:p>
              <a:p>
                <a:pPr lvl="1"/>
                <a:endParaRPr lang="en-US" altLang="zh-TW" sz="1800"/>
              </a:p>
              <a:p>
                <a:pPr lvl="1"/>
                <a:endParaRPr lang="en-US" altLang="zh-TW" sz="1800"/>
              </a:p>
              <a:p>
                <a:pPr marL="0" indent="0">
                  <a:buNone/>
                </a:pPr>
                <a:endParaRPr lang="zh-TW" altLang="en-US" sz="20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CB2D4C6F-AF05-423D-8CE7-1A0BAC9E09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14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D55765A3-2519-4CA1-9340-D2102D717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847" y="1225272"/>
            <a:ext cx="5315223" cy="4953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F8DC05E-8220-4690-95A4-C53177091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0348" y="5311901"/>
            <a:ext cx="3594285" cy="6096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BF71E7E5-8982-4A3B-86AB-DFBF6C157032}"/>
                  </a:ext>
                </a:extLst>
              </p:cNvPr>
              <p:cNvSpPr txBox="1"/>
              <p:nvPr/>
            </p:nvSpPr>
            <p:spPr>
              <a:xfrm>
                <a:off x="6003402" y="5936060"/>
                <a:ext cx="6094070" cy="841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𝑑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𝑑𝑣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TW" alt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/>
              </a:p>
            </p:txBody>
          </p:sp>
        </mc:Choice>
        <mc:Fallback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BF71E7E5-8982-4A3B-86AB-DFBF6C157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402" y="5936060"/>
                <a:ext cx="6094070" cy="8412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圖片 10">
            <a:extLst>
              <a:ext uri="{FF2B5EF4-FFF2-40B4-BE49-F238E27FC236}">
                <a16:creationId xmlns:a16="http://schemas.microsoft.com/office/drawing/2014/main" id="{9E0D21E6-BC7D-4EEA-866E-B7255999B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714" y="658382"/>
            <a:ext cx="5016758" cy="5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7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702D3-F022-4A7F-BD1F-55BBEC31B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Proof (cont.)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B38BF32-CFA2-46E0-8644-A6AE141A8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353800" cy="4351338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TW" altLang="en-US" sz="280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sz="2800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800" b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num>
                      <m:den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−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0≤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)≠0. </m:t>
                    </m:r>
                  </m:oMath>
                </a14:m>
                <a:r>
                  <a:rPr lang="en-US" altLang="zh-TW" sz="2800" b="0"/>
                  <a:t> (10.3.17)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800" b="0"/>
                  <a:t> is unique, and hence the risk-neutral measure is unique.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The Second Fundamental Theorem of Asset Pricing by Theorem 5.4.9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/>
                  <a:t>Guarantees that the model is complete</a:t>
                </a:r>
                <a:endParaRPr lang="en-US" altLang="zh-TW" b="0"/>
              </a:p>
              <a:p>
                <a:pPr>
                  <a:lnSpc>
                    <a:spcPct val="150000"/>
                  </a:lnSpc>
                </a:pPr>
                <a:endParaRPr lang="en-US" altLang="zh-TW" sz="2800" b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B38BF32-CFA2-46E0-8644-A6AE141A8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353800" cy="4351338"/>
              </a:xfrm>
              <a:blipFill>
                <a:blip r:embed="rId2"/>
                <a:stretch>
                  <a:fillRect l="-9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圖片 7">
            <a:extLst>
              <a:ext uri="{FF2B5EF4-FFF2-40B4-BE49-F238E27FC236}">
                <a16:creationId xmlns:a16="http://schemas.microsoft.com/office/drawing/2014/main" id="{4F0FAC71-A732-430F-9083-F2B711F88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495" y="5956281"/>
            <a:ext cx="6115364" cy="7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7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05D36D-8181-4FFC-94B2-3D068D0E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10.3.4 HJM Under Risk-Neutral Measure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C384482-CA92-4614-AC12-1A5507C622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25839"/>
                <a:ext cx="11353800" cy="355112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/>
                  <a:t>W(u) is a Brownian motion under the actual measure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endParaRPr lang="en-US" altLang="zh-TW"/>
              </a:p>
              <a:p>
                <a:r>
                  <a:rPr lang="en-US" altLang="zh-TW"/>
                  <a:t>Assume the model satisfies the HJM no-arbitrage condition (10.3.16)</a:t>
                </a:r>
              </a:p>
              <a:p>
                <a:r>
                  <a:rPr lang="en-US" altLang="zh-TW"/>
                  <a:t>Rewrite 10.3.5 as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lang="en-US" altLang="zh-TW" b="0">
                    <a:ea typeface="Cambria Math" panose="02040503050406030204" pitchFamily="18" charset="0"/>
                  </a:rPr>
                </a:br>
                <a:r>
                  <a:rPr lang="en-US" altLang="zh-TW" b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zh-TW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lang="en-US" altLang="zh-TW">
                    <a:ea typeface="Cambria Math" panose="02040503050406030204" pitchFamily="18" charset="0"/>
                  </a:rPr>
                </a:br>
                <a:r>
                  <a:rPr lang="en-US" altLang="zh-TW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zh-TW" alt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r>
                  <a:rPr lang="en-US" altLang="zh-TW" b="0">
                    <a:solidFill>
                      <a:schemeClr val="accent6"/>
                    </a:solidFill>
                    <a:ea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br>
                  <a:rPr lang="en-US" altLang="zh-TW" b="0">
                    <a:ea typeface="Cambria Math" panose="02040503050406030204" pitchFamily="18" charset="0"/>
                  </a:rPr>
                </a:br>
                <a:r>
                  <a:rPr lang="en-US" altLang="zh-TW" b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zh-TW" altLang="en-US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m:rPr>
                        <m:nor/>
                      </m:rPr>
                      <a:rPr lang="en-US" altLang="zh-TW">
                        <a:solidFill>
                          <a:schemeClr val="accent6"/>
                        </a:solidFill>
                        <a:ea typeface="Cambria Math" panose="02040503050406030204" pitchFamily="18" charset="0"/>
                      </a:rPr>
                      <m:t> +</m:t>
                    </m:r>
                    <m:r>
                      <m:rPr>
                        <m:nor/>
                      </m:rPr>
                      <a:rPr lang="en-US" altLang="zh-TW">
                        <a:solidFill>
                          <a:schemeClr val="accent6"/>
                        </a:solidFill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𝑑𝑊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br>
                  <a:rPr lang="en-US" altLang="zh-TW" b="0">
                    <a:solidFill>
                      <a:schemeClr val="accent6"/>
                    </a:solidFill>
                    <a:ea typeface="Cambria Math" panose="02040503050406030204" pitchFamily="18" charset="0"/>
                  </a:rPr>
                </a:br>
                <a:r>
                  <a:rPr lang="en-US" altLang="zh-TW" b="0">
                    <a:solidFill>
                      <a:schemeClr val="accent6"/>
                    </a:solidFill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l-GR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acc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b="0">
                  <a:ea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br>
                  <a:rPr lang="en-US" altLang="zh-TW" b="0">
                    <a:ea typeface="Cambria Math" panose="02040503050406030204" pitchFamily="18" charset="0"/>
                  </a:rPr>
                </a:br>
                <a:endParaRPr lang="en-US" altLang="zh-TW" b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C384482-CA92-4614-AC12-1A5507C622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25839"/>
                <a:ext cx="11353800" cy="3551123"/>
              </a:xfrm>
              <a:blipFill>
                <a:blip r:embed="rId3"/>
                <a:stretch>
                  <a:fillRect l="-859" t="-37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B37E534E-4A01-48B3-9CB7-9F7542CF8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908" y="1690688"/>
            <a:ext cx="9574183" cy="93515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025C45E-2159-49F0-B1A1-2549792E6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847" y="33020"/>
            <a:ext cx="5315223" cy="4953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C3B445A-02B9-445A-A8B1-E1A3C0167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3610" y="4723334"/>
            <a:ext cx="3335437" cy="45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9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05D36D-8181-4FFC-94B2-3D068D0E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10.3.4 HJM Under Risk-Neutral Measure</a:t>
            </a:r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84482-CA92-4614-AC12-1A5507C62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1080"/>
            <a:ext cx="11353800" cy="3551123"/>
          </a:xfrm>
        </p:spPr>
        <p:txBody>
          <a:bodyPr>
            <a:normAutofit/>
          </a:bodyPr>
          <a:lstStyle/>
          <a:p>
            <a:r>
              <a:rPr lang="en-US" altLang="zh-TW"/>
              <a:t>Saw in the proof of Theorem 10.3.1</a:t>
            </a:r>
          </a:p>
          <a:p>
            <a:endParaRPr lang="en-US" altLang="zh-TW" b="0">
              <a:ea typeface="Cambria Math" panose="02040503050406030204" pitchFamily="18" charset="0"/>
            </a:endParaRPr>
          </a:p>
          <a:p>
            <a:r>
              <a:rPr lang="en-US" altLang="zh-TW">
                <a:ea typeface="Cambria Math" panose="02040503050406030204" pitchFamily="18" charset="0"/>
              </a:rPr>
              <a:t>Rewrite the differential of the discounted bond price (10.3.12)</a:t>
            </a:r>
            <a:endParaRPr lang="en-US" altLang="zh-TW" b="0">
              <a:ea typeface="Cambria Math" panose="02040503050406030204" pitchFamily="18" charset="0"/>
            </a:endParaRPr>
          </a:p>
          <a:p>
            <a:pPr marL="457200" lvl="1" indent="0">
              <a:buNone/>
            </a:pPr>
            <a:br>
              <a:rPr lang="en-US" altLang="zh-TW" b="0">
                <a:ea typeface="Cambria Math" panose="02040503050406030204" pitchFamily="18" charset="0"/>
              </a:rPr>
            </a:br>
            <a:endParaRPr lang="en-US" altLang="zh-TW" b="0">
              <a:ea typeface="Cambria Math" panose="02040503050406030204" pitchFamily="18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D3C3C6E-2016-425D-8176-3BCF4DDFB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62762"/>
            <a:ext cx="5315223" cy="495325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0684655B-A5CF-4B8B-91A1-EA9FA1D97ED9}"/>
              </a:ext>
            </a:extLst>
          </p:cNvPr>
          <p:cNvSpPr/>
          <p:nvPr/>
        </p:nvSpPr>
        <p:spPr>
          <a:xfrm>
            <a:off x="6213450" y="2199494"/>
            <a:ext cx="807236" cy="39898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0945248-6CB4-4AB5-9EFA-A8AA80FB1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714" y="2199494"/>
            <a:ext cx="5016758" cy="51437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6D174334-5F77-4DEF-9B11-A1C4913E54C4}"/>
                  </a:ext>
                </a:extLst>
              </p:cNvPr>
              <p:cNvSpPr txBox="1"/>
              <p:nvPr/>
            </p:nvSpPr>
            <p:spPr>
              <a:xfrm>
                <a:off x="1176568" y="3098526"/>
                <a:ext cx="9258368" cy="2233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zh-TW" altLang="en-US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𝑑𝑊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10.3.12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	</m:t>
                      </m:r>
                    </m:oMath>
                  </m:oMathPara>
                </a14:m>
                <a:endParaRPr lang="en-US" altLang="zh-TW" b="0"/>
              </a:p>
              <a:p>
                <a:pPr>
                  <a:lnSpc>
                    <a:spcPct val="150000"/>
                  </a:lnSpc>
                </a:pPr>
                <a:r>
                  <a:rPr lang="en-US" altLang="zh-TW"/>
                  <a:t>	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𝑑𝑡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𝑑𝑊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br>
                  <a:rPr lang="en-US" altLang="zh-TW"/>
                </a:br>
                <a:r>
                  <a:rPr lang="en-US" altLang="zh-TW"/>
                  <a:t>	         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𝑑𝑊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	</m:t>
                    </m:r>
                  </m:oMath>
                </a14:m>
                <a:br>
                  <a:rPr lang="en-US" altLang="zh-TW"/>
                </a:br>
                <a:r>
                  <a:rPr lang="en-US" altLang="zh-TW"/>
                  <a:t>	            </a:t>
                </a:r>
                <a14:m>
                  <m:oMath xmlns:m="http://schemas.openxmlformats.org/officeDocument/2006/math">
                    <m:r>
                      <a:rPr lang="en-US" altLang="zh-TW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zh-TW" altLang="en-US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)	</m:t>
                    </m:r>
                  </m:oMath>
                </a14:m>
                <a:endParaRPr lang="zh-TW" altLang="en-US"/>
              </a:p>
            </p:txBody>
          </p:sp>
        </mc:Choice>
        <mc:Fallback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6D174334-5F77-4DEF-9B11-A1C4913E5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568" y="3098526"/>
                <a:ext cx="9258368" cy="2233753"/>
              </a:xfrm>
              <a:prstGeom prst="rect">
                <a:avLst/>
              </a:prstGeom>
              <a:blipFill>
                <a:blip r:embed="rId5"/>
                <a:stretch>
                  <a:fillRect b="-16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圖片 11">
            <a:extLst>
              <a:ext uri="{FF2B5EF4-FFF2-40B4-BE49-F238E27FC236}">
                <a16:creationId xmlns:a16="http://schemas.microsoft.com/office/drawing/2014/main" id="{4A30B231-BCC1-40D9-BB95-1887145CF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3610" y="4422392"/>
            <a:ext cx="3335437" cy="45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05D36D-8181-4FFC-94B2-3D068D0E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10.3.4 HJM Under Risk-Neutral Measure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C384482-CA92-4614-AC12-1A5507C622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31080"/>
                <a:ext cx="11353800" cy="522692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𝑑𝐷</m:t>
                    </m:r>
                    <m:d>
                      <m:dPr>
                        <m:ctrl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d>
                      <m:dPr>
                        <m:ctrl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m:rPr>
                        <m:sty m:val="p"/>
                      </m:rP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  <m:d>
                      <m:dPr>
                        <m:ctrl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m:rPr>
                        <m:sty m:val="p"/>
                      </m:rP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dt</m:t>
                    </m:r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5.2.18</m:t>
                        </m:r>
                      </m:e>
                    </m:d>
                  </m:oMath>
                </a14:m>
                <a:endParaRPr lang="en-US" altLang="zh-TW" b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∗−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b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</a:br>
                <a: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	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	</m:t>
                    </m:r>
                    <m:f>
                      <m:fPr>
                        <m:ctrl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  <m:d>
                          <m:dPr>
                            <m:ctrl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num>
                      <m:den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altLang="zh-TW" b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r>
                  <a:rPr lang="en-US" altLang="zh-TW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The differential of the undiscounted bond price is</a:t>
                </a:r>
                <a:endParaRPr lang="en-US" altLang="zh-TW" i="1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𝑑𝐵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den>
                        </m:f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∗ 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b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</a:br>
                <a: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	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	=(</m:t>
                    </m:r>
                    <m:f>
                      <m:f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  <m:d>
                          <m:d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num>
                      <m:den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)+</m:t>
                    </m:r>
                  </m:oMath>
                </a14:m>
                <a: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zh-TW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∗</m:t>
                    </m:r>
                    <m:f>
                      <m:f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d>
                          <m:d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zh-TW">
                    <a:ea typeface="Cambria Math" panose="02040503050406030204" pitchFamily="18" charset="0"/>
                  </a:rPr>
                  <a:t>)</a:t>
                </a:r>
                <a:br>
                  <a:rPr lang="en-US" altLang="zh-TW">
                    <a:ea typeface="Cambria Math" panose="02040503050406030204" pitchFamily="18" charset="0"/>
                  </a:rPr>
                </a:br>
                <a:r>
                  <a:rPr lang="en-US" altLang="zh-TW">
                    <a:ea typeface="Cambria Math" panose="02040503050406030204" pitchFamily="18" charset="0"/>
                  </a:rPr>
                  <a:t>	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</m:acc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br>
                  <a:rPr lang="en-US" altLang="zh-TW" b="0">
                    <a:solidFill>
                      <a:schemeClr val="tx1"/>
                    </a:solidFill>
                    <a:ea typeface="Cambria Math" panose="02040503050406030204" pitchFamily="18" charset="0"/>
                  </a:rPr>
                </a:br>
                <a:endParaRPr lang="en-US" altLang="zh-TW" b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C384482-CA92-4614-AC12-1A5507C622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31080"/>
                <a:ext cx="11353800" cy="5226920"/>
              </a:xfrm>
              <a:blipFill>
                <a:blip r:embed="rId3"/>
                <a:stretch>
                  <a:fillRect l="-9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4BBC60A-BD56-4462-894C-F5FEA80483C3}"/>
              </a:ext>
            </a:extLst>
          </p:cNvPr>
          <p:cNvCxnSpPr/>
          <p:nvPr/>
        </p:nvCxnSpPr>
        <p:spPr>
          <a:xfrm>
            <a:off x="5520642" y="2558005"/>
            <a:ext cx="312517" cy="1620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ADC37C7-4C92-428D-A848-9B13066B839C}"/>
              </a:ext>
            </a:extLst>
          </p:cNvPr>
          <p:cNvCxnSpPr>
            <a:cxnSpLocks/>
          </p:cNvCxnSpPr>
          <p:nvPr/>
        </p:nvCxnSpPr>
        <p:spPr>
          <a:xfrm>
            <a:off x="7383201" y="2314937"/>
            <a:ext cx="578735" cy="3703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7338231E-6F70-46A8-AE96-2E6940483A43}"/>
              </a:ext>
            </a:extLst>
          </p:cNvPr>
          <p:cNvCxnSpPr>
            <a:cxnSpLocks/>
          </p:cNvCxnSpPr>
          <p:nvPr/>
        </p:nvCxnSpPr>
        <p:spPr>
          <a:xfrm>
            <a:off x="7961936" y="4990589"/>
            <a:ext cx="578735" cy="3703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0320C2D-A7BB-4DC7-95DC-9871DDC35AB0}"/>
              </a:ext>
            </a:extLst>
          </p:cNvPr>
          <p:cNvCxnSpPr>
            <a:cxnSpLocks/>
          </p:cNvCxnSpPr>
          <p:nvPr/>
        </p:nvCxnSpPr>
        <p:spPr>
          <a:xfrm>
            <a:off x="11064432" y="5211976"/>
            <a:ext cx="578735" cy="3405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B3E8DBEF-D599-459C-B66C-56D942A578FF}"/>
              </a:ext>
            </a:extLst>
          </p:cNvPr>
          <p:cNvCxnSpPr>
            <a:cxnSpLocks/>
          </p:cNvCxnSpPr>
          <p:nvPr/>
        </p:nvCxnSpPr>
        <p:spPr>
          <a:xfrm>
            <a:off x="2805894" y="5226920"/>
            <a:ext cx="578735" cy="3405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DA1E53C5-D24F-4CF2-B000-7A64D40AF142}"/>
              </a:ext>
            </a:extLst>
          </p:cNvPr>
          <p:cNvCxnSpPr>
            <a:cxnSpLocks/>
          </p:cNvCxnSpPr>
          <p:nvPr/>
        </p:nvCxnSpPr>
        <p:spPr>
          <a:xfrm>
            <a:off x="3406810" y="5041725"/>
            <a:ext cx="578735" cy="3405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5CCF164B-D922-4E01-AE7C-951CD5BD8AB1}"/>
                  </a:ext>
                </a:extLst>
              </p:cNvPr>
              <p:cNvSpPr txBox="1"/>
              <p:nvPr/>
            </p:nvSpPr>
            <p:spPr>
              <a:xfrm>
                <a:off x="-707933" y="6272070"/>
                <a:ext cx="6094070" cy="5613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zh-TW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	</m:t>
                      </m:r>
                    </m:oMath>
                  </m:oMathPara>
                </a14:m>
                <a:endParaRPr lang="zh-TW" altLang="en-US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5CCF164B-D922-4E01-AE7C-951CD5BD8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7933" y="6272070"/>
                <a:ext cx="6094070" cy="5613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9670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6350E1-3933-43B5-8960-6043634A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168" y="97038"/>
            <a:ext cx="10515600" cy="583999"/>
          </a:xfrm>
        </p:spPr>
        <p:txBody>
          <a:bodyPr>
            <a:normAutofit/>
          </a:bodyPr>
          <a:lstStyle/>
          <a:p>
            <a:r>
              <a:rPr lang="en-US" altLang="zh-TW" sz="2400" b="1"/>
              <a:t>Theorem 10.3.2 (Term-structure evolution under risk-neutral measure)</a:t>
            </a:r>
            <a:endParaRPr lang="zh-TW" altLang="en-US" sz="2400" b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DF5ADDA-2527-4B47-863A-2EB122CF94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81037"/>
                <a:ext cx="10515600" cy="648369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000" i="1"/>
                  <a:t>In a term-structure model satisfying the HJM no-arbitrage condition of Theorem 10.3.1, the forward rates evolve according to the equation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𝑑𝑓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zh-TW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sz="2000" b="0" i="1" smtClean="0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10.3.18</m:t>
                          </m:r>
                        </m:e>
                      </m:d>
                    </m:oMath>
                  </m:oMathPara>
                </a14:m>
                <a:endParaRPr lang="en-US" altLang="zh-TW" sz="2000" i="1"/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i="1"/>
                  <a:t>The zero-coupon bond prices evolve according the the equation</a:t>
                </a:r>
                <a:br>
                  <a:rPr lang="en-US" altLang="zh-TW" sz="2000" i="1"/>
                </a:b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𝑑𝐵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(10.3.19)</m:t>
                    </m:r>
                  </m:oMath>
                </a14:m>
                <a:endParaRPr lang="en-US" altLang="zh-TW" sz="2000" i="1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000" i="1"/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</m:oMath>
                </a14:m>
                <a:r>
                  <a:rPr lang="en-US" altLang="zh-TW" sz="2000" i="1"/>
                  <a:t> is a Brownian motion under a risk-neutral measure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acc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altLang="zh-TW" sz="2000" b="0" i="1"/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b="0" i="1">
                    <a:latin typeface="Cambria Math" panose="02040503050406030204" pitchFamily="18" charset="0"/>
                  </a:rPr>
                  <a:t>Here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𝑑𝑣</m:t>
                        </m:r>
                      </m:e>
                    </m:nary>
                  </m:oMath>
                </a14:m>
                <a:r>
                  <a:rPr lang="en-US" altLang="zh-TW" sz="2000" i="1"/>
                  <a:t> and R(t) = f(t,t) is the interest rate.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i="1"/>
                  <a:t>The discounted bond prices satisfy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zh-TW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zh-TW" alt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10.3.20</m:t>
                          </m:r>
                        </m:e>
                      </m:d>
                      <m:r>
                        <a:rPr lang="en-US" altLang="zh-TW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	</m:t>
                      </m:r>
                    </m:oMath>
                  </m:oMathPara>
                </a14:m>
                <a:endParaRPr lang="en-US" altLang="zh-TW" sz="2000" i="1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000" i="1"/>
                  <a:t>where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e>
                        </m:nary>
                      </m:sup>
                    </m:sSup>
                  </m:oMath>
                </a14:m>
                <a:r>
                  <a:rPr lang="en-US" altLang="zh-TW" sz="2000" i="1"/>
                  <a:t> is the discount process.</a:t>
                </a:r>
                <a:br>
                  <a:rPr lang="en-US" altLang="zh-TW" sz="2000" i="1"/>
                </a:br>
                <a:endParaRPr lang="zh-TW" altLang="en-US" sz="2000" i="1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DF5ADDA-2527-4B47-863A-2EB122CF94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81037"/>
                <a:ext cx="10515600" cy="6483692"/>
              </a:xfrm>
              <a:blipFill>
                <a:blip r:embed="rId2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428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A5D30B-CDDA-44DB-87A2-C0A2F785C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2800"/>
              <a:t>The solution to the stochastic differential equation (10.3.19) is</a:t>
            </a:r>
            <a:endParaRPr lang="zh-TW" altLang="en-US" sz="2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內容版面配置區 20">
                <a:extLst>
                  <a:ext uri="{FF2B5EF4-FFF2-40B4-BE49-F238E27FC236}">
                    <a16:creationId xmlns:a16="http://schemas.microsoft.com/office/drawing/2014/main" id="{05183B2E-F5C4-4099-8C26-14A85C5A05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6712" y="1690688"/>
                <a:ext cx="10515600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2000" b="0" i="1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	</m:t>
                    </m:r>
                  </m:oMath>
                </a14:m>
                <a:endParaRPr lang="en-US" altLang="zh-TW" sz="2000" b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altLang="zh-TW" sz="2000" b="0"/>
              </a:p>
              <a:p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func>
                          <m:func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000" b="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d>
                          </m:e>
                        </m:func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̃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nary>
                    <m:nary>
                      <m:nary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nor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sz="2000"/>
                          <m:t> </m:t>
                        </m:r>
                      </m:e>
                    </m:nary>
                  </m:oMath>
                </a14:m>
                <a:endParaRPr lang="en-US" altLang="zh-TW" sz="2000" b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0,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̃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</m:acc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nor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zh-TW" sz="2000"/>
                          <m:t> </m:t>
                        </m:r>
                      </m:e>
                    </m:nary>
                  </m:oMath>
                </a14:m>
                <a:endParaRPr lang="en-US" altLang="zh-TW" sz="200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num>
                      <m:den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den>
                    </m:f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nary>
                          <m:nary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e>
                        </m:nary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nary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e>
                        </m:nary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TW" sz="2000" b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(0,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nary>
                          <m:nary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e>
                        </m:nary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d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</m:e>
                            </m:acc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nary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𝑑𝑢</m:t>
                            </m:r>
                          </m:e>
                        </m:nary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altLang="zh-TW" sz="2000" b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200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d>
                          <m:dPr>
                            <m:ctrlPr>
                              <a:rPr lang="en-US" altLang="zh-TW" sz="2000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nary>
                              <m:nary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</m:acc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</m:e>
                            </m:nary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nary>
                              <m:nary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0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  <m:r>
                                          <a:rPr lang="en-US" altLang="zh-TW" sz="20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sz="20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(10.3.21)</m:t>
                    </m:r>
                  </m:oMath>
                </a14:m>
                <a:r>
                  <a:rPr lang="en-US" altLang="zh-TW" sz="2000" b="0"/>
                  <a:t> </a:t>
                </a:r>
              </a:p>
            </p:txBody>
          </p:sp>
        </mc:Choice>
        <mc:Fallback>
          <p:sp>
            <p:nvSpPr>
              <p:cNvPr id="21" name="內容版面配置區 20">
                <a:extLst>
                  <a:ext uri="{FF2B5EF4-FFF2-40B4-BE49-F238E27FC236}">
                    <a16:creationId xmlns:a16="http://schemas.microsoft.com/office/drawing/2014/main" id="{05183B2E-F5C4-4099-8C26-14A85C5A05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6712" y="1690688"/>
                <a:ext cx="10515600" cy="4351338"/>
              </a:xfrm>
              <a:blipFill>
                <a:blip r:embed="rId2"/>
                <a:stretch>
                  <a:fillRect l="-2261" t="-5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ADAFB1A9-0730-49EF-AB67-282F930EC910}"/>
                  </a:ext>
                </a:extLst>
              </p:cNvPr>
              <p:cNvSpPr txBox="1"/>
              <p:nvPr/>
            </p:nvSpPr>
            <p:spPr>
              <a:xfrm>
                <a:off x="6096000" y="1172533"/>
                <a:ext cx="6094070" cy="51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𝑑𝐵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18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𝑑</m:t>
                      </m:r>
                      <m:acc>
                        <m:accPr>
                          <m:chr m:val="̃"/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 (10.3.19)</m:t>
                      </m:r>
                    </m:oMath>
                  </m:oMathPara>
                </a14:m>
                <a:endParaRPr lang="en-US" altLang="zh-TW" sz="1800" i="1"/>
              </a:p>
            </p:txBody>
          </p:sp>
        </mc:Choice>
        <mc:Fallback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ADAFB1A9-0730-49EF-AB67-282F930EC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172533"/>
                <a:ext cx="6094070" cy="51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AB7A5D3C-9309-4E5B-9934-327F21D64C26}"/>
                  </a:ext>
                </a:extLst>
              </p:cNvPr>
              <p:cNvSpPr txBox="1"/>
              <p:nvPr/>
            </p:nvSpPr>
            <p:spPr>
              <a:xfrm>
                <a:off x="6096000" y="1690688"/>
                <a:ext cx="6094070" cy="518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𝑑𝐵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18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altLang="zh-TW" sz="1800" i="1"/>
              </a:p>
            </p:txBody>
          </p:sp>
        </mc:Choice>
        <mc:Fallback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AB7A5D3C-9309-4E5B-9934-327F21D64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90688"/>
                <a:ext cx="6094070" cy="5181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E6E6469A-0F3F-47E9-8F26-F352A47CD2C6}"/>
                  </a:ext>
                </a:extLst>
              </p:cNvPr>
              <p:cNvSpPr txBox="1"/>
              <p:nvPr/>
            </p:nvSpPr>
            <p:spPr>
              <a:xfrm>
                <a:off x="5952592" y="2208843"/>
                <a:ext cx="6094070" cy="464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8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𝑑𝑢</m:t>
                              </m:r>
                            </m:e>
                          </m:nary>
                        </m:sup>
                      </m:sSup>
                    </m:oMath>
                  </m:oMathPara>
                </a14:m>
                <a:endParaRPr lang="zh-TW" altLang="en-US"/>
              </a:p>
            </p:txBody>
          </p:sp>
        </mc:Choice>
        <mc:Fallback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E6E6469A-0F3F-47E9-8F26-F352A47CD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592" y="2208843"/>
                <a:ext cx="6094070" cy="4641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群組 31">
            <a:extLst>
              <a:ext uri="{FF2B5EF4-FFF2-40B4-BE49-F238E27FC236}">
                <a16:creationId xmlns:a16="http://schemas.microsoft.com/office/drawing/2014/main" id="{0AF79EE2-4032-433F-8FE4-E96952870D64}"/>
              </a:ext>
            </a:extLst>
          </p:cNvPr>
          <p:cNvGrpSpPr/>
          <p:nvPr/>
        </p:nvGrpSpPr>
        <p:grpSpPr>
          <a:xfrm>
            <a:off x="7951808" y="5725573"/>
            <a:ext cx="4238262" cy="1088426"/>
            <a:chOff x="7951808" y="5725573"/>
            <a:chExt cx="4238262" cy="1088426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8CD6AE3-115E-440B-820A-E2B61B497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51808" y="5725573"/>
              <a:ext cx="4238262" cy="1088426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7CA5BE4-039E-45FB-A5C5-E17B9670FD22}"/>
                </a:ext>
              </a:extLst>
            </p:cNvPr>
            <p:cNvSpPr/>
            <p:nvPr/>
          </p:nvSpPr>
          <p:spPr>
            <a:xfrm>
              <a:off x="10394066" y="6291437"/>
              <a:ext cx="219919" cy="21991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A5B622CB-381D-41C3-B4CD-3ABBD1FB375F}"/>
                </a:ext>
              </a:extLst>
            </p:cNvPr>
            <p:cNvSpPr/>
            <p:nvPr/>
          </p:nvSpPr>
          <p:spPr>
            <a:xfrm>
              <a:off x="10995328" y="5944230"/>
              <a:ext cx="219919" cy="21991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988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9">
      <a:majorFont>
        <a:latin typeface="PT Sans"/>
        <a:ea typeface="Taipei Sans TC Beta"/>
        <a:cs typeface=""/>
      </a:majorFont>
      <a:minorFont>
        <a:latin typeface="PT Sans"/>
        <a:ea typeface="Taipei Sans TC Bet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15882</TotalTime>
  <Words>917</Words>
  <Application>Microsoft Office PowerPoint</Application>
  <PresentationFormat>寬螢幕</PresentationFormat>
  <Paragraphs>74</Paragraphs>
  <Slides>10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PT Sans</vt:lpstr>
      <vt:lpstr>Office 佈景主題</vt:lpstr>
      <vt:lpstr>Theorem 10.3.1 Heath-Jarrow-Morton no-arbitrage condition 10.3.4 HJM Under Risk-Neutral Measure</vt:lpstr>
      <vt:lpstr>Theorem 10.3.1 (HJM no-arbitrage condition)</vt:lpstr>
      <vt:lpstr>Proof</vt:lpstr>
      <vt:lpstr>Proof (cont.)</vt:lpstr>
      <vt:lpstr>10.3.4 HJM Under Risk-Neutral Measure</vt:lpstr>
      <vt:lpstr>10.3.4 HJM Under Risk-Neutral Measure</vt:lpstr>
      <vt:lpstr>10.3.4 HJM Under Risk-Neutral Measure</vt:lpstr>
      <vt:lpstr>Theorem 10.3.2 (Term-structure evolution under risk-neutral measure)</vt:lpstr>
      <vt:lpstr>The solution to the stochastic differential equation (10.3.19) is</vt:lpstr>
      <vt:lpstr>Thanks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9.3.4 Siegel’s Exchange Rate Paradox</dc:title>
  <dc:creator>Ryan Wang</dc:creator>
  <cp:lastModifiedBy>Ryan Wang</cp:lastModifiedBy>
  <cp:revision>98</cp:revision>
  <dcterms:created xsi:type="dcterms:W3CDTF">2023-05-20T11:40:03Z</dcterms:created>
  <dcterms:modified xsi:type="dcterms:W3CDTF">2023-09-05T09:27:21Z</dcterms:modified>
</cp:coreProperties>
</file>